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Helvetica World" panose="020B0604020202020204" charset="-128"/>
      <p:regular r:id="rId13"/>
    </p:embeddedFont>
    <p:embeddedFont>
      <p:font typeface="Another Shabby" panose="020B0604020202020204" charset="0"/>
      <p:regular r:id="rId14"/>
    </p:embeddedFont>
    <p:embeddedFont>
      <p:font typeface="Another Shabby Bold" panose="020B0604020202020204" charset="0"/>
      <p:regular r:id="rId15"/>
    </p:embeddedFont>
    <p:embeddedFont>
      <p:font typeface="Arimo" panose="020B0604020202020204" charset="0"/>
      <p:regular r:id="rId16"/>
    </p:embeddedFont>
    <p:embeddedFont>
      <p:font typeface="Heading Now 61-68" panose="020B0604020202020204" charset="0"/>
      <p:regular r:id="rId17"/>
    </p:embeddedFont>
    <p:embeddedFont>
      <p:font typeface="Inlander Texture" panose="020B0604020202020204" charset="0"/>
      <p:regular r:id="rId18"/>
    </p:embeddedFont>
    <p:embeddedFont>
      <p:font typeface="PT Serif Bold" panose="020B0604020202020204" charset="-52"/>
      <p:regular r:id="rId19"/>
    </p:embeddedFont>
    <p:embeddedFont>
      <p:font typeface="Quicksand Bold" panose="020B0604020202020204" charset="0"/>
      <p:regular r:id="rId20"/>
    </p:embeddedFont>
    <p:embeddedFont>
      <p:font typeface="The Seaso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8B38-7982-4E54-85C3-7143351622D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A013F-64F2-4C72-B94E-D54E4E5106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09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A013F-64F2-4C72-B94E-D54E4E5106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6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" Type="http://schemas.openxmlformats.org/officeDocument/2006/relationships/audio" Target="../media/media1.m4a"/><Relationship Id="rId16" Type="http://schemas.openxmlformats.org/officeDocument/2006/relationships/image" Target="../media/image12.png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19" Type="http://schemas.openxmlformats.org/officeDocument/2006/relationships/image" Target="../media/image15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78.gif"/><Relationship Id="rId3" Type="http://schemas.openxmlformats.org/officeDocument/2006/relationships/image" Target="../media/image68.sv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17" Type="http://schemas.openxmlformats.org/officeDocument/2006/relationships/image" Target="../media/image53.gif"/><Relationship Id="rId2" Type="http://schemas.openxmlformats.org/officeDocument/2006/relationships/image" Target="../media/image67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75.jpeg"/><Relationship Id="rId5" Type="http://schemas.openxmlformats.org/officeDocument/2006/relationships/image" Target="../media/image70.png"/><Relationship Id="rId15" Type="http://schemas.openxmlformats.org/officeDocument/2006/relationships/image" Target="../media/image12.png"/><Relationship Id="rId10" Type="http://schemas.openxmlformats.org/officeDocument/2006/relationships/image" Target="../media/image74.jpeg"/><Relationship Id="rId19" Type="http://schemas.openxmlformats.org/officeDocument/2006/relationships/image" Target="../media/image79.gif"/><Relationship Id="rId4" Type="http://schemas.openxmlformats.org/officeDocument/2006/relationships/image" Target="../media/image69.png"/><Relationship Id="rId9" Type="http://schemas.openxmlformats.org/officeDocument/2006/relationships/image" Target="../media/image73.jpe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sv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1.png"/><Relationship Id="rId10" Type="http://schemas.openxmlformats.org/officeDocument/2006/relationships/image" Target="../media/image2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16.jpe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49.jpeg"/><Relationship Id="rId7" Type="http://schemas.openxmlformats.org/officeDocument/2006/relationships/image" Target="../media/image53.gif"/><Relationship Id="rId12" Type="http://schemas.openxmlformats.org/officeDocument/2006/relationships/image" Target="../media/image56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jpeg"/><Relationship Id="rId10" Type="http://schemas.openxmlformats.org/officeDocument/2006/relationships/image" Target="../media/image17.png"/><Relationship Id="rId4" Type="http://schemas.openxmlformats.org/officeDocument/2006/relationships/image" Target="../media/image50.png"/><Relationship Id="rId9" Type="http://schemas.openxmlformats.org/officeDocument/2006/relationships/image" Target="../media/image29.jpeg"/><Relationship Id="rId1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2.png"/><Relationship Id="rId1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11.svg"/><Relationship Id="rId17" Type="http://schemas.openxmlformats.org/officeDocument/2006/relationships/image" Target="../media/image47.gif"/><Relationship Id="rId2" Type="http://schemas.openxmlformats.org/officeDocument/2006/relationships/image" Target="../media/image59.jpe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5" Type="http://schemas.openxmlformats.org/officeDocument/2006/relationships/image" Target="../media/image64.png"/><Relationship Id="rId10" Type="http://schemas.openxmlformats.org/officeDocument/2006/relationships/image" Target="../media/image42.jpeg"/><Relationship Id="rId4" Type="http://schemas.openxmlformats.org/officeDocument/2006/relationships/image" Target="../media/image61.png"/><Relationship Id="rId9" Type="http://schemas.openxmlformats.org/officeDocument/2006/relationships/image" Target="../media/image28.jpe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B47D">
                <a:alpha val="100000"/>
              </a:srgbClr>
            </a:gs>
            <a:gs pos="100000">
              <a:srgbClr val="003009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693">
            <a:off x="-382733" y="4661559"/>
            <a:ext cx="3914190" cy="773052"/>
          </a:xfrm>
          <a:custGeom>
            <a:avLst/>
            <a:gdLst/>
            <a:ahLst/>
            <a:cxnLst/>
            <a:rect l="l" t="t" r="r" b="b"/>
            <a:pathLst>
              <a:path w="3914190" h="773052">
                <a:moveTo>
                  <a:pt x="0" y="0"/>
                </a:moveTo>
                <a:lnTo>
                  <a:pt x="3914190" y="0"/>
                </a:lnTo>
                <a:lnTo>
                  <a:pt x="3914190" y="773052"/>
                </a:lnTo>
                <a:lnTo>
                  <a:pt x="0" y="7730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693">
            <a:off x="6513345" y="8491584"/>
            <a:ext cx="5813258" cy="1148119"/>
          </a:xfrm>
          <a:custGeom>
            <a:avLst/>
            <a:gdLst/>
            <a:ahLst/>
            <a:cxnLst/>
            <a:rect l="l" t="t" r="r" b="b"/>
            <a:pathLst>
              <a:path w="5813258" h="1148119">
                <a:moveTo>
                  <a:pt x="0" y="0"/>
                </a:moveTo>
                <a:lnTo>
                  <a:pt x="5813258" y="0"/>
                </a:lnTo>
                <a:lnTo>
                  <a:pt x="5813258" y="1148118"/>
                </a:lnTo>
                <a:lnTo>
                  <a:pt x="0" y="11481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193285">
            <a:off x="215293" y="889151"/>
            <a:ext cx="11072818" cy="7973720"/>
            <a:chOff x="0" y="0"/>
            <a:chExt cx="3136392" cy="2258568"/>
          </a:xfrm>
        </p:grpSpPr>
        <p:sp>
          <p:nvSpPr>
            <p:cNvPr id="5" name="Freeform 5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6"/>
              <a:stretch>
                <a:fillRect l="-6924" r="-692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7"/>
              <a:stretch>
                <a:fillRect l="-8" r="-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21693">
            <a:off x="3833403" y="4062074"/>
            <a:ext cx="5155012" cy="1018115"/>
          </a:xfrm>
          <a:custGeom>
            <a:avLst/>
            <a:gdLst/>
            <a:ahLst/>
            <a:cxnLst/>
            <a:rect l="l" t="t" r="r" b="b"/>
            <a:pathLst>
              <a:path w="5155012" h="1018115">
                <a:moveTo>
                  <a:pt x="0" y="0"/>
                </a:moveTo>
                <a:lnTo>
                  <a:pt x="5155013" y="0"/>
                </a:lnTo>
                <a:lnTo>
                  <a:pt x="5155013" y="1018115"/>
                </a:lnTo>
                <a:lnTo>
                  <a:pt x="0" y="1018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693">
            <a:off x="1050900" y="8559473"/>
            <a:ext cx="5155012" cy="1018115"/>
          </a:xfrm>
          <a:custGeom>
            <a:avLst/>
            <a:gdLst/>
            <a:ahLst/>
            <a:cxnLst/>
            <a:rect l="l" t="t" r="r" b="b"/>
            <a:pathLst>
              <a:path w="5155012" h="1018115">
                <a:moveTo>
                  <a:pt x="0" y="0"/>
                </a:moveTo>
                <a:lnTo>
                  <a:pt x="5155012" y="0"/>
                </a:lnTo>
                <a:lnTo>
                  <a:pt x="5155012" y="1018115"/>
                </a:lnTo>
                <a:lnTo>
                  <a:pt x="0" y="1018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9" name="Freeform 9"/>
          <p:cNvSpPr/>
          <p:nvPr/>
        </p:nvSpPr>
        <p:spPr>
          <a:xfrm rot="-1398825">
            <a:off x="3160085" y="597971"/>
            <a:ext cx="1302236" cy="1228985"/>
          </a:xfrm>
          <a:custGeom>
            <a:avLst/>
            <a:gdLst/>
            <a:ahLst/>
            <a:cxnLst/>
            <a:rect l="l" t="t" r="r" b="b"/>
            <a:pathLst>
              <a:path w="1302236" h="1228985">
                <a:moveTo>
                  <a:pt x="0" y="0"/>
                </a:moveTo>
                <a:lnTo>
                  <a:pt x="1302236" y="0"/>
                </a:lnTo>
                <a:lnTo>
                  <a:pt x="1302236" y="1228986"/>
                </a:lnTo>
                <a:lnTo>
                  <a:pt x="0" y="1228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01561">
            <a:off x="8961132" y="8081852"/>
            <a:ext cx="2493134" cy="2352895"/>
          </a:xfrm>
          <a:custGeom>
            <a:avLst/>
            <a:gdLst/>
            <a:ahLst/>
            <a:cxnLst/>
            <a:rect l="l" t="t" r="r" b="b"/>
            <a:pathLst>
              <a:path w="2493134" h="2352895">
                <a:moveTo>
                  <a:pt x="0" y="0"/>
                </a:moveTo>
                <a:lnTo>
                  <a:pt x="2493134" y="0"/>
                </a:lnTo>
                <a:lnTo>
                  <a:pt x="2493134" y="2352896"/>
                </a:lnTo>
                <a:lnTo>
                  <a:pt x="0" y="235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437150" y="7919884"/>
            <a:ext cx="2931700" cy="2495610"/>
          </a:xfrm>
          <a:custGeom>
            <a:avLst/>
            <a:gdLst/>
            <a:ahLst/>
            <a:cxnLst/>
            <a:rect l="l" t="t" r="r" b="b"/>
            <a:pathLst>
              <a:path w="2931700" h="2495610">
                <a:moveTo>
                  <a:pt x="2931700" y="0"/>
                </a:moveTo>
                <a:lnTo>
                  <a:pt x="0" y="0"/>
                </a:lnTo>
                <a:lnTo>
                  <a:pt x="0" y="2495609"/>
                </a:lnTo>
                <a:lnTo>
                  <a:pt x="2931700" y="2495609"/>
                </a:lnTo>
                <a:lnTo>
                  <a:pt x="293170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19395">
            <a:off x="17260650" y="-588529"/>
            <a:ext cx="1595482" cy="1505736"/>
          </a:xfrm>
          <a:custGeom>
            <a:avLst/>
            <a:gdLst/>
            <a:ahLst/>
            <a:cxnLst/>
            <a:rect l="l" t="t" r="r" b="b"/>
            <a:pathLst>
              <a:path w="1595482" h="1505736">
                <a:moveTo>
                  <a:pt x="0" y="0"/>
                </a:moveTo>
                <a:lnTo>
                  <a:pt x="1595482" y="0"/>
                </a:lnTo>
                <a:lnTo>
                  <a:pt x="1595482" y="1505736"/>
                </a:lnTo>
                <a:lnTo>
                  <a:pt x="0" y="15057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161297" flipH="1" flipV="1">
            <a:off x="11132658" y="3988222"/>
            <a:ext cx="6913687" cy="4580318"/>
          </a:xfrm>
          <a:custGeom>
            <a:avLst/>
            <a:gdLst/>
            <a:ahLst/>
            <a:cxnLst/>
            <a:rect l="l" t="t" r="r" b="b"/>
            <a:pathLst>
              <a:path w="6913687" h="4580318">
                <a:moveTo>
                  <a:pt x="6913687" y="4580318"/>
                </a:moveTo>
                <a:lnTo>
                  <a:pt x="0" y="4580318"/>
                </a:lnTo>
                <a:lnTo>
                  <a:pt x="0" y="0"/>
                </a:lnTo>
                <a:lnTo>
                  <a:pt x="6913687" y="0"/>
                </a:lnTo>
                <a:lnTo>
                  <a:pt x="6913687" y="458031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746860">
            <a:off x="11340792" y="4781770"/>
            <a:ext cx="6748760" cy="297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7"/>
              </a:lnSpc>
            </a:pPr>
            <a:r>
              <a:rPr lang="en-US" sz="8405" b="1">
                <a:solidFill>
                  <a:srgbClr val="FFFFFF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Вербна неділя</a:t>
            </a:r>
          </a:p>
        </p:txBody>
      </p:sp>
      <p:sp>
        <p:nvSpPr>
          <p:cNvPr id="15" name="Freeform 15"/>
          <p:cNvSpPr/>
          <p:nvPr/>
        </p:nvSpPr>
        <p:spPr>
          <a:xfrm rot="2123252">
            <a:off x="16536779" y="3110931"/>
            <a:ext cx="585867" cy="2386866"/>
          </a:xfrm>
          <a:custGeom>
            <a:avLst/>
            <a:gdLst/>
            <a:ahLst/>
            <a:cxnLst/>
            <a:rect l="l" t="t" r="r" b="b"/>
            <a:pathLst>
              <a:path w="585867" h="2386866">
                <a:moveTo>
                  <a:pt x="0" y="0"/>
                </a:moveTo>
                <a:lnTo>
                  <a:pt x="585867" y="0"/>
                </a:lnTo>
                <a:lnTo>
                  <a:pt x="585867" y="2386866"/>
                </a:lnTo>
                <a:lnTo>
                  <a:pt x="0" y="2386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123252">
            <a:off x="12723542" y="2235109"/>
            <a:ext cx="585867" cy="2386866"/>
          </a:xfrm>
          <a:custGeom>
            <a:avLst/>
            <a:gdLst/>
            <a:ahLst/>
            <a:cxnLst/>
            <a:rect l="l" t="t" r="r" b="b"/>
            <a:pathLst>
              <a:path w="585867" h="2386866">
                <a:moveTo>
                  <a:pt x="0" y="0"/>
                </a:moveTo>
                <a:lnTo>
                  <a:pt x="585867" y="0"/>
                </a:lnTo>
                <a:lnTo>
                  <a:pt x="585867" y="2386866"/>
                </a:lnTo>
                <a:lnTo>
                  <a:pt x="0" y="2386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016836" y="5921379"/>
            <a:ext cx="1742813" cy="4745283"/>
          </a:xfrm>
          <a:custGeom>
            <a:avLst/>
            <a:gdLst/>
            <a:ahLst/>
            <a:cxnLst/>
            <a:rect l="l" t="t" r="r" b="b"/>
            <a:pathLst>
              <a:path w="1742813" h="4745283">
                <a:moveTo>
                  <a:pt x="0" y="0"/>
                </a:moveTo>
                <a:lnTo>
                  <a:pt x="1742813" y="0"/>
                </a:lnTo>
                <a:lnTo>
                  <a:pt x="1742813" y="4745283"/>
                </a:lnTo>
                <a:lnTo>
                  <a:pt x="0" y="47452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496908">
            <a:off x="344147" y="0"/>
            <a:ext cx="1369106" cy="4114800"/>
          </a:xfrm>
          <a:custGeom>
            <a:avLst/>
            <a:gdLst/>
            <a:ahLst/>
            <a:cxnLst/>
            <a:rect l="l" t="t" r="r" b="b"/>
            <a:pathLst>
              <a:path w="1369106" h="4114800">
                <a:moveTo>
                  <a:pt x="0" y="0"/>
                </a:moveTo>
                <a:lnTo>
                  <a:pt x="1369106" y="0"/>
                </a:lnTo>
                <a:lnTo>
                  <a:pt x="1369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300"/>
                </p14:media>
              </p:ext>
            </p:ext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9"/>
                </p:tgtEl>
              </p:cBhvr>
            </p:cmd>
            <p:audio>
              <p:cMediaNode vol="100000" showWhenStopped="0">
                <p:cTn id="3"/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4469" y="-5644969"/>
            <a:ext cx="21576939" cy="21576939"/>
          </a:xfrm>
          <a:custGeom>
            <a:avLst/>
            <a:gdLst/>
            <a:ahLst/>
            <a:cxnLst/>
            <a:rect l="l" t="t" r="r" b="b"/>
            <a:pathLst>
              <a:path w="21576939" h="21576939">
                <a:moveTo>
                  <a:pt x="0" y="0"/>
                </a:moveTo>
                <a:lnTo>
                  <a:pt x="21576938" y="0"/>
                </a:lnTo>
                <a:lnTo>
                  <a:pt x="21576938" y="21576938"/>
                </a:lnTo>
                <a:lnTo>
                  <a:pt x="0" y="21576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69006">
            <a:off x="13641334" y="6613184"/>
            <a:ext cx="3286198" cy="570977"/>
          </a:xfrm>
          <a:custGeom>
            <a:avLst/>
            <a:gdLst/>
            <a:ahLst/>
            <a:cxnLst/>
            <a:rect l="l" t="t" r="r" b="b"/>
            <a:pathLst>
              <a:path w="3286198" h="570977">
                <a:moveTo>
                  <a:pt x="0" y="0"/>
                </a:moveTo>
                <a:lnTo>
                  <a:pt x="3286198" y="0"/>
                </a:lnTo>
                <a:lnTo>
                  <a:pt x="3286198" y="570977"/>
                </a:lnTo>
                <a:lnTo>
                  <a:pt x="0" y="5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23992">
            <a:off x="9637456" y="7028169"/>
            <a:ext cx="3286198" cy="570977"/>
          </a:xfrm>
          <a:custGeom>
            <a:avLst/>
            <a:gdLst/>
            <a:ahLst/>
            <a:cxnLst/>
            <a:rect l="l" t="t" r="r" b="b"/>
            <a:pathLst>
              <a:path w="3286198" h="570977">
                <a:moveTo>
                  <a:pt x="0" y="0"/>
                </a:moveTo>
                <a:lnTo>
                  <a:pt x="3286198" y="0"/>
                </a:lnTo>
                <a:lnTo>
                  <a:pt x="3286198" y="570977"/>
                </a:lnTo>
                <a:lnTo>
                  <a:pt x="0" y="5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28959">
            <a:off x="5437652" y="7039694"/>
            <a:ext cx="3286198" cy="570977"/>
          </a:xfrm>
          <a:custGeom>
            <a:avLst/>
            <a:gdLst/>
            <a:ahLst/>
            <a:cxnLst/>
            <a:rect l="l" t="t" r="r" b="b"/>
            <a:pathLst>
              <a:path w="3286198" h="570977">
                <a:moveTo>
                  <a:pt x="0" y="0"/>
                </a:moveTo>
                <a:lnTo>
                  <a:pt x="3286198" y="0"/>
                </a:lnTo>
                <a:lnTo>
                  <a:pt x="3286198" y="570977"/>
                </a:lnTo>
                <a:lnTo>
                  <a:pt x="0" y="5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12967">
            <a:off x="1284477" y="6625244"/>
            <a:ext cx="3286198" cy="570977"/>
          </a:xfrm>
          <a:custGeom>
            <a:avLst/>
            <a:gdLst/>
            <a:ahLst/>
            <a:cxnLst/>
            <a:rect l="l" t="t" r="r" b="b"/>
            <a:pathLst>
              <a:path w="3286198" h="570977">
                <a:moveTo>
                  <a:pt x="0" y="0"/>
                </a:moveTo>
                <a:lnTo>
                  <a:pt x="3286198" y="0"/>
                </a:lnTo>
                <a:lnTo>
                  <a:pt x="3286198" y="570977"/>
                </a:lnTo>
                <a:lnTo>
                  <a:pt x="0" y="5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370722" y="1083571"/>
            <a:ext cx="30822109" cy="3113360"/>
          </a:xfrm>
          <a:custGeom>
            <a:avLst/>
            <a:gdLst/>
            <a:ahLst/>
            <a:cxnLst/>
            <a:rect l="l" t="t" r="r" b="b"/>
            <a:pathLst>
              <a:path w="30822109" h="3113360">
                <a:moveTo>
                  <a:pt x="0" y="0"/>
                </a:moveTo>
                <a:lnTo>
                  <a:pt x="30822108" y="0"/>
                </a:lnTo>
                <a:lnTo>
                  <a:pt x="30822108" y="3113361"/>
                </a:lnTo>
                <a:lnTo>
                  <a:pt x="0" y="3113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561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506166">
            <a:off x="1462261" y="3743680"/>
            <a:ext cx="3726022" cy="3722533"/>
            <a:chOff x="0" y="0"/>
            <a:chExt cx="3255264" cy="32522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r="-1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7"/>
              <a:stretch>
                <a:fillRect t="-9258" b="-925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452751">
            <a:off x="3077562" y="2748660"/>
            <a:ext cx="856319" cy="1206416"/>
          </a:xfrm>
          <a:custGeom>
            <a:avLst/>
            <a:gdLst/>
            <a:ahLst/>
            <a:cxnLst/>
            <a:rect l="l" t="t" r="r" b="b"/>
            <a:pathLst>
              <a:path w="856319" h="1206416">
                <a:moveTo>
                  <a:pt x="0" y="0"/>
                </a:moveTo>
                <a:lnTo>
                  <a:pt x="856319" y="0"/>
                </a:lnTo>
                <a:lnTo>
                  <a:pt x="856319" y="1206416"/>
                </a:lnTo>
                <a:lnTo>
                  <a:pt x="0" y="1206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156249">
            <a:off x="5113751" y="4057406"/>
            <a:ext cx="3752687" cy="3749173"/>
            <a:chOff x="0" y="0"/>
            <a:chExt cx="3255264" cy="32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r="-1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9"/>
              <a:stretch>
                <a:fillRect t="-494" b="-49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102834">
            <a:off x="6850390" y="3101533"/>
            <a:ext cx="856319" cy="1206416"/>
          </a:xfrm>
          <a:custGeom>
            <a:avLst/>
            <a:gdLst/>
            <a:ahLst/>
            <a:cxnLst/>
            <a:rect l="l" t="t" r="r" b="b"/>
            <a:pathLst>
              <a:path w="856319" h="1206416">
                <a:moveTo>
                  <a:pt x="0" y="0"/>
                </a:moveTo>
                <a:lnTo>
                  <a:pt x="856319" y="0"/>
                </a:lnTo>
                <a:lnTo>
                  <a:pt x="856319" y="1206417"/>
                </a:lnTo>
                <a:lnTo>
                  <a:pt x="0" y="12064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-238384">
            <a:off x="8807157" y="3740171"/>
            <a:ext cx="3979454" cy="3975728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0"/>
              <a:stretch>
                <a:fillRect t="-21761" b="-21761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-291799">
            <a:off x="10566206" y="3096502"/>
            <a:ext cx="856319" cy="1206416"/>
          </a:xfrm>
          <a:custGeom>
            <a:avLst/>
            <a:gdLst/>
            <a:ahLst/>
            <a:cxnLst/>
            <a:rect l="l" t="t" r="r" b="b"/>
            <a:pathLst>
              <a:path w="856319" h="1206416">
                <a:moveTo>
                  <a:pt x="0" y="0"/>
                </a:moveTo>
                <a:lnTo>
                  <a:pt x="856319" y="0"/>
                </a:lnTo>
                <a:lnTo>
                  <a:pt x="856319" y="1206416"/>
                </a:lnTo>
                <a:lnTo>
                  <a:pt x="0" y="1206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485220">
            <a:off x="13012925" y="3732967"/>
            <a:ext cx="3745109" cy="3741602"/>
            <a:chOff x="0" y="0"/>
            <a:chExt cx="3255264" cy="32522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r="-15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1"/>
              <a:stretch>
                <a:fillRect l="-24401" r="-24401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538634">
            <a:off x="14324361" y="2762740"/>
            <a:ext cx="856319" cy="1206416"/>
          </a:xfrm>
          <a:custGeom>
            <a:avLst/>
            <a:gdLst/>
            <a:ahLst/>
            <a:cxnLst/>
            <a:rect l="l" t="t" r="r" b="b"/>
            <a:pathLst>
              <a:path w="856319" h="1206416">
                <a:moveTo>
                  <a:pt x="0" y="0"/>
                </a:moveTo>
                <a:lnTo>
                  <a:pt x="856319" y="0"/>
                </a:lnTo>
                <a:lnTo>
                  <a:pt x="856319" y="1206416"/>
                </a:lnTo>
                <a:lnTo>
                  <a:pt x="0" y="1206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331481" y="6898673"/>
            <a:ext cx="5429093" cy="4114800"/>
          </a:xfrm>
          <a:custGeom>
            <a:avLst/>
            <a:gdLst/>
            <a:ahLst/>
            <a:cxnLst/>
            <a:rect l="l" t="t" r="r" b="b"/>
            <a:pathLst>
              <a:path w="5429093" h="4114800">
                <a:moveTo>
                  <a:pt x="0" y="0"/>
                </a:moveTo>
                <a:lnTo>
                  <a:pt x="5429093" y="0"/>
                </a:lnTo>
                <a:lnTo>
                  <a:pt x="54290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009386" y="7862681"/>
            <a:ext cx="10743134" cy="2300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82"/>
              </a:lnSpc>
            </a:pPr>
            <a:r>
              <a:rPr lang="en-US" sz="6487" b="1">
                <a:solidFill>
                  <a:srgbClr val="AA120B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Щастя </a:t>
            </a:r>
          </a:p>
          <a:p>
            <a:pPr marL="0" lvl="0" indent="0" algn="ctr">
              <a:lnSpc>
                <a:spcPts val="9082"/>
              </a:lnSpc>
              <a:spcBef>
                <a:spcPct val="0"/>
              </a:spcBef>
            </a:pPr>
            <a:r>
              <a:rPr lang="en-US" sz="6487" b="1">
                <a:solidFill>
                  <a:srgbClr val="AA120B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і божественної</a:t>
            </a:r>
            <a:r>
              <a:rPr lang="en-US" sz="6487" b="1" u="none" strike="noStrike">
                <a:solidFill>
                  <a:srgbClr val="AA120B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 любові!</a:t>
            </a:r>
          </a:p>
        </p:txBody>
      </p:sp>
      <p:sp>
        <p:nvSpPr>
          <p:cNvPr id="26" name="Freeform 26"/>
          <p:cNvSpPr/>
          <p:nvPr/>
        </p:nvSpPr>
        <p:spPr>
          <a:xfrm flipH="1">
            <a:off x="13319756" y="7200900"/>
            <a:ext cx="5429093" cy="4114800"/>
          </a:xfrm>
          <a:custGeom>
            <a:avLst/>
            <a:gdLst/>
            <a:ahLst/>
            <a:cxnLst/>
            <a:rect l="l" t="t" r="r" b="b"/>
            <a:pathLst>
              <a:path w="5429093" h="4114800">
                <a:moveTo>
                  <a:pt x="5429093" y="0"/>
                </a:moveTo>
                <a:lnTo>
                  <a:pt x="0" y="0"/>
                </a:lnTo>
                <a:lnTo>
                  <a:pt x="0" y="4114800"/>
                </a:lnTo>
                <a:lnTo>
                  <a:pt x="5429093" y="4114800"/>
                </a:lnTo>
                <a:lnTo>
                  <a:pt x="542909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5461704">
            <a:off x="15020250" y="-91950"/>
            <a:ext cx="3118169" cy="3361907"/>
          </a:xfrm>
          <a:custGeom>
            <a:avLst/>
            <a:gdLst/>
            <a:ahLst/>
            <a:cxnLst/>
            <a:rect l="l" t="t" r="r" b="b"/>
            <a:pathLst>
              <a:path w="3118169" h="3361907">
                <a:moveTo>
                  <a:pt x="0" y="0"/>
                </a:moveTo>
                <a:lnTo>
                  <a:pt x="3118169" y="0"/>
                </a:lnTo>
                <a:lnTo>
                  <a:pt x="3118169" y="3361907"/>
                </a:lnTo>
                <a:lnTo>
                  <a:pt x="0" y="3361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594352" y="712096"/>
            <a:ext cx="13439950" cy="180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19"/>
              </a:lnSpc>
              <a:spcBef>
                <a:spcPct val="0"/>
              </a:spcBef>
            </a:pPr>
            <a:r>
              <a:rPr lang="en-US" sz="9371" b="1">
                <a:solidFill>
                  <a:srgbClr val="AA120B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З</a:t>
            </a:r>
            <a:r>
              <a:rPr lang="en-US" sz="9371" b="1" u="none" strike="noStrike">
                <a:solidFill>
                  <a:srgbClr val="AA120B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ВЕРБНОЮ НЕДІЛЕЮ! </a:t>
            </a:r>
          </a:p>
        </p:txBody>
      </p:sp>
      <p:sp>
        <p:nvSpPr>
          <p:cNvPr id="29" name="Freeform 29"/>
          <p:cNvSpPr/>
          <p:nvPr/>
        </p:nvSpPr>
        <p:spPr>
          <a:xfrm rot="-10800000">
            <a:off x="60771" y="-10039"/>
            <a:ext cx="3118169" cy="3361907"/>
          </a:xfrm>
          <a:custGeom>
            <a:avLst/>
            <a:gdLst/>
            <a:ahLst/>
            <a:cxnLst/>
            <a:rect l="l" t="t" r="r" b="b"/>
            <a:pathLst>
              <a:path w="3118169" h="3361907">
                <a:moveTo>
                  <a:pt x="0" y="0"/>
                </a:moveTo>
                <a:lnTo>
                  <a:pt x="3118169" y="0"/>
                </a:lnTo>
                <a:lnTo>
                  <a:pt x="3118169" y="3361907"/>
                </a:lnTo>
                <a:lnTo>
                  <a:pt x="0" y="3361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909799" y="6898673"/>
            <a:ext cx="1369106" cy="4114800"/>
          </a:xfrm>
          <a:custGeom>
            <a:avLst/>
            <a:gdLst/>
            <a:ahLst/>
            <a:cxnLst/>
            <a:rect l="l" t="t" r="r" b="b"/>
            <a:pathLst>
              <a:path w="1369106" h="4114800">
                <a:moveTo>
                  <a:pt x="0" y="0"/>
                </a:moveTo>
                <a:lnTo>
                  <a:pt x="1369106" y="0"/>
                </a:lnTo>
                <a:lnTo>
                  <a:pt x="1369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83074" y="7305409"/>
            <a:ext cx="1246803" cy="3747223"/>
          </a:xfrm>
          <a:custGeom>
            <a:avLst/>
            <a:gdLst/>
            <a:ahLst/>
            <a:cxnLst/>
            <a:rect l="l" t="t" r="r" b="b"/>
            <a:pathLst>
              <a:path w="1246803" h="3747223">
                <a:moveTo>
                  <a:pt x="0" y="0"/>
                </a:moveTo>
                <a:lnTo>
                  <a:pt x="1246803" y="0"/>
                </a:lnTo>
                <a:lnTo>
                  <a:pt x="1246803" y="3747222"/>
                </a:lnTo>
                <a:lnTo>
                  <a:pt x="0" y="3747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870669" y="7325183"/>
            <a:ext cx="1246803" cy="3747223"/>
          </a:xfrm>
          <a:custGeom>
            <a:avLst/>
            <a:gdLst/>
            <a:ahLst/>
            <a:cxnLst/>
            <a:rect l="l" t="t" r="r" b="b"/>
            <a:pathLst>
              <a:path w="1246803" h="3747223">
                <a:moveTo>
                  <a:pt x="0" y="0"/>
                </a:moveTo>
                <a:lnTo>
                  <a:pt x="1246803" y="0"/>
                </a:lnTo>
                <a:lnTo>
                  <a:pt x="1246803" y="3747222"/>
                </a:lnTo>
                <a:lnTo>
                  <a:pt x="0" y="3747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331712">
            <a:off x="16779061" y="7027643"/>
            <a:ext cx="1246803" cy="3747223"/>
          </a:xfrm>
          <a:custGeom>
            <a:avLst/>
            <a:gdLst/>
            <a:ahLst/>
            <a:cxnLst/>
            <a:rect l="l" t="t" r="r" b="b"/>
            <a:pathLst>
              <a:path w="1246803" h="3747223">
                <a:moveTo>
                  <a:pt x="0" y="0"/>
                </a:moveTo>
                <a:lnTo>
                  <a:pt x="1246803" y="0"/>
                </a:lnTo>
                <a:lnTo>
                  <a:pt x="1246803" y="3747222"/>
                </a:lnTo>
                <a:lnTo>
                  <a:pt x="0" y="3747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169161">
            <a:off x="559090" y="1083571"/>
            <a:ext cx="2121530" cy="166282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2093486">
            <a:off x="15778971" y="1245802"/>
            <a:ext cx="2121530" cy="1662820"/>
          </a:xfrm>
          <a:prstGeom prst="rect">
            <a:avLst/>
          </a:prstGeom>
        </p:spPr>
      </p:pic>
      <p:sp>
        <p:nvSpPr>
          <p:cNvPr id="36" name="Freeform 36"/>
          <p:cNvSpPr/>
          <p:nvPr/>
        </p:nvSpPr>
        <p:spPr>
          <a:xfrm rot="2700000">
            <a:off x="8325393" y="-2092155"/>
            <a:ext cx="3145747" cy="3391641"/>
          </a:xfrm>
          <a:custGeom>
            <a:avLst/>
            <a:gdLst/>
            <a:ahLst/>
            <a:cxnLst/>
            <a:rect l="l" t="t" r="r" b="b"/>
            <a:pathLst>
              <a:path w="3145747" h="3391641">
                <a:moveTo>
                  <a:pt x="0" y="0"/>
                </a:moveTo>
                <a:lnTo>
                  <a:pt x="3145748" y="0"/>
                </a:lnTo>
                <a:lnTo>
                  <a:pt x="3145748" y="3391641"/>
                </a:lnTo>
                <a:lnTo>
                  <a:pt x="0" y="33916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2562217">
            <a:off x="4614410" y="1914982"/>
            <a:ext cx="1653551" cy="170883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2562217">
            <a:off x="11719323" y="1956833"/>
            <a:ext cx="1414691" cy="146199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6246" y="6654084"/>
            <a:ext cx="1093631" cy="1093631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951093" y="6930975"/>
            <a:ext cx="1093631" cy="10936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9F8B">
                <a:alpha val="100000"/>
              </a:srgbClr>
            </a:gs>
            <a:gs pos="100000">
              <a:srgbClr val="677159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7240" y="497900"/>
            <a:ext cx="9412676" cy="5718200"/>
          </a:xfrm>
          <a:custGeom>
            <a:avLst/>
            <a:gdLst/>
            <a:ahLst/>
            <a:cxnLst/>
            <a:rect l="l" t="t" r="r" b="b"/>
            <a:pathLst>
              <a:path w="9412676" h="5718200">
                <a:moveTo>
                  <a:pt x="0" y="0"/>
                </a:moveTo>
                <a:lnTo>
                  <a:pt x="9412676" y="0"/>
                </a:lnTo>
                <a:lnTo>
                  <a:pt x="9412676" y="5718201"/>
                </a:lnTo>
                <a:lnTo>
                  <a:pt x="0" y="5718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14765">
            <a:off x="11031727" y="1454973"/>
            <a:ext cx="6392438" cy="4603301"/>
            <a:chOff x="0" y="0"/>
            <a:chExt cx="3136392" cy="2258568"/>
          </a:xfrm>
        </p:grpSpPr>
        <p:sp>
          <p:nvSpPr>
            <p:cNvPr id="4" name="Freeform 4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3"/>
              <a:stretch>
                <a:fillRect l="-7390" r="-7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4"/>
              <a:stretch>
                <a:fillRect l="-8" r="-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3027223">
            <a:off x="12915880" y="6682628"/>
            <a:ext cx="1369106" cy="4114800"/>
          </a:xfrm>
          <a:custGeom>
            <a:avLst/>
            <a:gdLst/>
            <a:ahLst/>
            <a:cxnLst/>
            <a:rect l="l" t="t" r="r" b="b"/>
            <a:pathLst>
              <a:path w="1369106" h="4114800">
                <a:moveTo>
                  <a:pt x="0" y="0"/>
                </a:moveTo>
                <a:lnTo>
                  <a:pt x="1369106" y="0"/>
                </a:lnTo>
                <a:lnTo>
                  <a:pt x="1369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782428">
            <a:off x="15080579" y="156873"/>
            <a:ext cx="3188916" cy="3438184"/>
          </a:xfrm>
          <a:custGeom>
            <a:avLst/>
            <a:gdLst/>
            <a:ahLst/>
            <a:cxnLst/>
            <a:rect l="l" t="t" r="r" b="b"/>
            <a:pathLst>
              <a:path w="3188916" h="3438184">
                <a:moveTo>
                  <a:pt x="0" y="0"/>
                </a:moveTo>
                <a:lnTo>
                  <a:pt x="3188915" y="0"/>
                </a:lnTo>
                <a:lnTo>
                  <a:pt x="3188915" y="3438184"/>
                </a:lnTo>
                <a:lnTo>
                  <a:pt x="0" y="3438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27240" y="6149426"/>
            <a:ext cx="9412676" cy="369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Згідно з Євангелієм, мешканці міста радо вітали Ісуса, вистилаючи йому шлях своїм одягом і пальмовими гілками. </a:t>
            </a:r>
          </a:p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Від цього пішла традиція святкувати цей день, освячуючи гілки — пальмові або, як заведено у нас, вербові.</a:t>
            </a:r>
          </a:p>
        </p:txBody>
      </p:sp>
      <p:sp>
        <p:nvSpPr>
          <p:cNvPr id="9" name="Freeform 9"/>
          <p:cNvSpPr/>
          <p:nvPr/>
        </p:nvSpPr>
        <p:spPr>
          <a:xfrm>
            <a:off x="15622772" y="7348573"/>
            <a:ext cx="2581149" cy="2782910"/>
          </a:xfrm>
          <a:custGeom>
            <a:avLst/>
            <a:gdLst/>
            <a:ahLst/>
            <a:cxnLst/>
            <a:rect l="l" t="t" r="r" b="b"/>
            <a:pathLst>
              <a:path w="2581149" h="2782910">
                <a:moveTo>
                  <a:pt x="0" y="0"/>
                </a:moveTo>
                <a:lnTo>
                  <a:pt x="2581149" y="0"/>
                </a:lnTo>
                <a:lnTo>
                  <a:pt x="2581149" y="2782911"/>
                </a:lnTo>
                <a:lnTo>
                  <a:pt x="0" y="27829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B47D">
                <a:alpha val="100000"/>
              </a:srgbClr>
            </a:gs>
            <a:gs pos="100000">
              <a:srgbClr val="003009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194188">
            <a:off x="-4174628" y="7780859"/>
            <a:ext cx="9555384" cy="4603958"/>
          </a:xfrm>
          <a:custGeom>
            <a:avLst/>
            <a:gdLst/>
            <a:ahLst/>
            <a:cxnLst/>
            <a:rect l="l" t="t" r="r" b="b"/>
            <a:pathLst>
              <a:path w="9555384" h="4603958">
                <a:moveTo>
                  <a:pt x="0" y="0"/>
                </a:moveTo>
                <a:lnTo>
                  <a:pt x="9555384" y="0"/>
                </a:lnTo>
                <a:lnTo>
                  <a:pt x="9555384" y="4603958"/>
                </a:lnTo>
                <a:lnTo>
                  <a:pt x="0" y="460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856429">
            <a:off x="14470986" y="-233595"/>
            <a:ext cx="9555384" cy="4603958"/>
          </a:xfrm>
          <a:custGeom>
            <a:avLst/>
            <a:gdLst/>
            <a:ahLst/>
            <a:cxnLst/>
            <a:rect l="l" t="t" r="r" b="b"/>
            <a:pathLst>
              <a:path w="9555384" h="4603958">
                <a:moveTo>
                  <a:pt x="0" y="0"/>
                </a:moveTo>
                <a:lnTo>
                  <a:pt x="9555384" y="0"/>
                </a:lnTo>
                <a:lnTo>
                  <a:pt x="9555384" y="4603957"/>
                </a:lnTo>
                <a:lnTo>
                  <a:pt x="0" y="460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802701" flipH="1" flipV="1">
            <a:off x="8738975" y="1932148"/>
            <a:ext cx="8057296" cy="5337959"/>
          </a:xfrm>
          <a:custGeom>
            <a:avLst/>
            <a:gdLst/>
            <a:ahLst/>
            <a:cxnLst/>
            <a:rect l="l" t="t" r="r" b="b"/>
            <a:pathLst>
              <a:path w="8057296" h="5337959">
                <a:moveTo>
                  <a:pt x="8057296" y="5337959"/>
                </a:moveTo>
                <a:lnTo>
                  <a:pt x="0" y="5337959"/>
                </a:lnTo>
                <a:lnTo>
                  <a:pt x="0" y="0"/>
                </a:lnTo>
                <a:lnTo>
                  <a:pt x="8057296" y="0"/>
                </a:lnTo>
                <a:lnTo>
                  <a:pt x="8057296" y="53379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1022661">
            <a:off x="9187054" y="2346375"/>
            <a:ext cx="6975215" cy="4336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1"/>
              </a:lnSpc>
              <a:spcBef>
                <a:spcPct val="0"/>
              </a:spcBef>
            </a:pPr>
            <a:r>
              <a:rPr lang="en-US" sz="3465" spc="-259">
                <a:solidFill>
                  <a:srgbClr val="000000"/>
                </a:solidFill>
                <a:latin typeface="Inlander Texture"/>
                <a:ea typeface="Inlander Texture"/>
                <a:cs typeface="Inlander Texture"/>
                <a:sym typeface="Inlander Texture"/>
              </a:rPr>
              <a:t>У ЄВРЕЙСЬКІЙ ТА РИМСЬКІЙ КУЛЬТУРІ ПАЛЬМОВА ГІЛКА СИМВОЛІЗУВАЛА ПЕРЕМОГУ, А В ХРИСТИЯНСЬКІЙ — МУЧЕНИЦТВО. У ГРЕКО-КАТОЛИЦЬКІЙ ТРАДИЦІЇ ВЕРБА ВВАЖАЄТЬСЯ СИМВОЛОМ ВОСКРЕСІННЯ.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980197">
            <a:off x="1164694" y="827096"/>
            <a:ext cx="5157259" cy="3713828"/>
            <a:chOff x="0" y="0"/>
            <a:chExt cx="3136392" cy="2258568"/>
          </a:xfrm>
        </p:grpSpPr>
        <p:sp>
          <p:nvSpPr>
            <p:cNvPr id="7" name="Freeform 7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6"/>
              <a:stretch>
                <a:fillRect l="-1904" r="-19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7"/>
              <a:stretch>
                <a:fillRect l="-8" r="-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85946">
            <a:off x="1740302" y="5482750"/>
            <a:ext cx="4808109" cy="3462399"/>
            <a:chOff x="0" y="0"/>
            <a:chExt cx="3136392" cy="2258568"/>
          </a:xfrm>
        </p:grpSpPr>
        <p:sp>
          <p:nvSpPr>
            <p:cNvPr id="10" name="Freeform 10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8"/>
              <a:stretch>
                <a:fillRect t="-56902" b="-5690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7"/>
              <a:stretch>
                <a:fillRect l="-8" r="-8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9505209" y="2166693"/>
            <a:ext cx="3948441" cy="12046591"/>
          </a:xfrm>
          <a:custGeom>
            <a:avLst/>
            <a:gdLst/>
            <a:ahLst/>
            <a:cxnLst/>
            <a:rect l="l" t="t" r="r" b="b"/>
            <a:pathLst>
              <a:path w="3948441" h="12046591">
                <a:moveTo>
                  <a:pt x="0" y="0"/>
                </a:moveTo>
                <a:lnTo>
                  <a:pt x="3948441" y="0"/>
                </a:lnTo>
                <a:lnTo>
                  <a:pt x="3948441" y="12046591"/>
                </a:lnTo>
                <a:lnTo>
                  <a:pt x="0" y="12046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008" r="-44008"/>
            </a:stretch>
          </a:blipFill>
        </p:spPr>
      </p:sp>
      <p:sp>
        <p:nvSpPr>
          <p:cNvPr id="4" name="Freeform 4"/>
          <p:cNvSpPr/>
          <p:nvPr/>
        </p:nvSpPr>
        <p:spPr>
          <a:xfrm rot="332144">
            <a:off x="5807513" y="5694616"/>
            <a:ext cx="8916432" cy="3410535"/>
          </a:xfrm>
          <a:custGeom>
            <a:avLst/>
            <a:gdLst/>
            <a:ahLst/>
            <a:cxnLst/>
            <a:rect l="l" t="t" r="r" b="b"/>
            <a:pathLst>
              <a:path w="8916432" h="3410535">
                <a:moveTo>
                  <a:pt x="0" y="0"/>
                </a:moveTo>
                <a:lnTo>
                  <a:pt x="8916432" y="0"/>
                </a:lnTo>
                <a:lnTo>
                  <a:pt x="8916432" y="3410535"/>
                </a:lnTo>
                <a:lnTo>
                  <a:pt x="0" y="3410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98903" y="6724261"/>
            <a:ext cx="5360397" cy="1058678"/>
          </a:xfrm>
          <a:custGeom>
            <a:avLst/>
            <a:gdLst/>
            <a:ahLst/>
            <a:cxnLst/>
            <a:rect l="l" t="t" r="r" b="b"/>
            <a:pathLst>
              <a:path w="5360397" h="1058678">
                <a:moveTo>
                  <a:pt x="0" y="0"/>
                </a:moveTo>
                <a:lnTo>
                  <a:pt x="5360397" y="0"/>
                </a:lnTo>
                <a:lnTo>
                  <a:pt x="5360397" y="1058678"/>
                </a:lnTo>
                <a:lnTo>
                  <a:pt x="0" y="1058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439259">
            <a:off x="12599726" y="164898"/>
            <a:ext cx="5360397" cy="6227227"/>
            <a:chOff x="0" y="0"/>
            <a:chExt cx="546608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7346" r="-1734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7239329" y="7660649"/>
            <a:ext cx="5360397" cy="1058678"/>
          </a:xfrm>
          <a:custGeom>
            <a:avLst/>
            <a:gdLst/>
            <a:ahLst/>
            <a:cxnLst/>
            <a:rect l="l" t="t" r="r" b="b"/>
            <a:pathLst>
              <a:path w="5360397" h="1058678">
                <a:moveTo>
                  <a:pt x="0" y="0"/>
                </a:moveTo>
                <a:lnTo>
                  <a:pt x="5360397" y="0"/>
                </a:lnTo>
                <a:lnTo>
                  <a:pt x="5360397" y="1058679"/>
                </a:lnTo>
                <a:lnTo>
                  <a:pt x="0" y="105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190899">
            <a:off x="7425884" y="1028700"/>
            <a:ext cx="5360397" cy="6227227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35436" r="-35436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2477734" y="8719328"/>
            <a:ext cx="5360397" cy="1058678"/>
          </a:xfrm>
          <a:custGeom>
            <a:avLst/>
            <a:gdLst/>
            <a:ahLst/>
            <a:cxnLst/>
            <a:rect l="l" t="t" r="r" b="b"/>
            <a:pathLst>
              <a:path w="5360397" h="1058678">
                <a:moveTo>
                  <a:pt x="0" y="0"/>
                </a:moveTo>
                <a:lnTo>
                  <a:pt x="5360397" y="0"/>
                </a:lnTo>
                <a:lnTo>
                  <a:pt x="5360397" y="1058678"/>
                </a:lnTo>
                <a:lnTo>
                  <a:pt x="0" y="1058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500944">
            <a:off x="2775936" y="2023907"/>
            <a:ext cx="5360397" cy="6227227"/>
            <a:chOff x="0" y="0"/>
            <a:chExt cx="546608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t="-2083" b="-2083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 rot="-633380">
            <a:off x="236871" y="682640"/>
            <a:ext cx="8546821" cy="13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6"/>
              </a:lnSpc>
            </a:pPr>
            <a:r>
              <a:rPr lang="en-US" sz="8635" dirty="0" err="1">
                <a:solidFill>
                  <a:srgbClr val="C00000"/>
                </a:solidFill>
                <a:latin typeface="Another Shabby"/>
                <a:ea typeface="Another Shabby"/>
                <a:cs typeface="Another Shabby"/>
                <a:sym typeface="Another Shabby"/>
              </a:rPr>
              <a:t>Вербна</a:t>
            </a:r>
            <a:r>
              <a:rPr lang="en-US" sz="8635" dirty="0">
                <a:solidFill>
                  <a:srgbClr val="C00000"/>
                </a:solidFill>
                <a:latin typeface="Another Shabby"/>
                <a:ea typeface="Another Shabby"/>
                <a:cs typeface="Another Shabby"/>
                <a:sym typeface="Another Shabby"/>
              </a:rPr>
              <a:t> </a:t>
            </a:r>
            <a:r>
              <a:rPr lang="en-US" sz="8635" dirty="0" err="1">
                <a:solidFill>
                  <a:srgbClr val="C00000"/>
                </a:solidFill>
                <a:latin typeface="Another Shabby"/>
                <a:ea typeface="Another Shabby"/>
                <a:cs typeface="Another Shabby"/>
                <a:sym typeface="Another Shabby"/>
              </a:rPr>
              <a:t>неділя</a:t>
            </a:r>
            <a:endParaRPr lang="en-US" sz="8635" dirty="0">
              <a:solidFill>
                <a:srgbClr val="C00000"/>
              </a:solidFill>
              <a:latin typeface="Another Shabby"/>
              <a:ea typeface="Another Shabby"/>
              <a:cs typeface="Another Shabby"/>
              <a:sym typeface="Another Shabb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670805" y="7125843"/>
            <a:ext cx="10456197" cy="287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8"/>
              </a:lnSpc>
            </a:pP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  У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цей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день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українці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приносять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до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церкви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гілки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верби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,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щоб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їх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освятити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.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Після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служби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священник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кропить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гілки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свяченою</a:t>
            </a:r>
            <a:r>
              <a:rPr lang="en-US" sz="4099" b="1" dirty="0"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4099" b="1" dirty="0" err="1">
                <a:latin typeface="PT Serif Bold"/>
                <a:ea typeface="PT Serif Bold"/>
                <a:cs typeface="PT Serif Bold"/>
                <a:sym typeface="PT Serif Bold"/>
              </a:rPr>
              <a:t>водою</a:t>
            </a:r>
            <a:endParaRPr lang="en-US" sz="4099" b="1" dirty="0">
              <a:latin typeface="PT Serif Bold"/>
              <a:ea typeface="PT Serif Bold"/>
              <a:cs typeface="PT Serif Bold"/>
              <a:sym typeface="PT Serif Bold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7794" y="981075"/>
            <a:ext cx="11410191" cy="8229600"/>
          </a:xfrm>
          <a:custGeom>
            <a:avLst/>
            <a:gdLst/>
            <a:ahLst/>
            <a:cxnLst/>
            <a:rect l="l" t="t" r="r" b="b"/>
            <a:pathLst>
              <a:path w="11410191" h="8229600">
                <a:moveTo>
                  <a:pt x="0" y="0"/>
                </a:moveTo>
                <a:lnTo>
                  <a:pt x="11410190" y="0"/>
                </a:lnTo>
                <a:lnTo>
                  <a:pt x="114101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13833">
            <a:off x="4445174" y="9032567"/>
            <a:ext cx="5283665" cy="1043524"/>
          </a:xfrm>
          <a:custGeom>
            <a:avLst/>
            <a:gdLst/>
            <a:ahLst/>
            <a:cxnLst/>
            <a:rect l="l" t="t" r="r" b="b"/>
            <a:pathLst>
              <a:path w="5283665" h="1043524">
                <a:moveTo>
                  <a:pt x="0" y="0"/>
                </a:moveTo>
                <a:lnTo>
                  <a:pt x="5283666" y="0"/>
                </a:lnTo>
                <a:lnTo>
                  <a:pt x="5283666" y="1043524"/>
                </a:lnTo>
                <a:lnTo>
                  <a:pt x="0" y="1043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13833">
            <a:off x="8398294" y="6173151"/>
            <a:ext cx="5283665" cy="1043524"/>
          </a:xfrm>
          <a:custGeom>
            <a:avLst/>
            <a:gdLst/>
            <a:ahLst/>
            <a:cxnLst/>
            <a:rect l="l" t="t" r="r" b="b"/>
            <a:pathLst>
              <a:path w="5283665" h="1043524">
                <a:moveTo>
                  <a:pt x="0" y="0"/>
                </a:moveTo>
                <a:lnTo>
                  <a:pt x="5283666" y="0"/>
                </a:lnTo>
                <a:lnTo>
                  <a:pt x="5283666" y="1043524"/>
                </a:lnTo>
                <a:lnTo>
                  <a:pt x="0" y="1043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432326">
            <a:off x="10585776" y="638830"/>
            <a:ext cx="5888350" cy="5882836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6"/>
              <a:stretch>
                <a:fillRect t="-494" b="-49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2013833">
            <a:off x="12351414" y="3313735"/>
            <a:ext cx="5283665" cy="1043524"/>
          </a:xfrm>
          <a:custGeom>
            <a:avLst/>
            <a:gdLst/>
            <a:ahLst/>
            <a:cxnLst/>
            <a:rect l="l" t="t" r="r" b="b"/>
            <a:pathLst>
              <a:path w="5283665" h="1043524">
                <a:moveTo>
                  <a:pt x="0" y="0"/>
                </a:moveTo>
                <a:lnTo>
                  <a:pt x="5283666" y="0"/>
                </a:lnTo>
                <a:lnTo>
                  <a:pt x="5283666" y="1043524"/>
                </a:lnTo>
                <a:lnTo>
                  <a:pt x="0" y="1043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13833">
            <a:off x="11480145" y="9576610"/>
            <a:ext cx="3775148" cy="745592"/>
          </a:xfrm>
          <a:custGeom>
            <a:avLst/>
            <a:gdLst/>
            <a:ahLst/>
            <a:cxnLst/>
            <a:rect l="l" t="t" r="r" b="b"/>
            <a:pathLst>
              <a:path w="3775148" h="745592">
                <a:moveTo>
                  <a:pt x="0" y="0"/>
                </a:moveTo>
                <a:lnTo>
                  <a:pt x="3775148" y="0"/>
                </a:lnTo>
                <a:lnTo>
                  <a:pt x="3775148" y="745592"/>
                </a:lnTo>
                <a:lnTo>
                  <a:pt x="0" y="745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1139173">
            <a:off x="13847302" y="5555958"/>
            <a:ext cx="4300959" cy="4296932"/>
            <a:chOff x="0" y="0"/>
            <a:chExt cx="3255264" cy="32522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7"/>
              <a:stretch>
                <a:fillRect t="-494" b="-49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2013833">
            <a:off x="8218407" y="2173673"/>
            <a:ext cx="3227313" cy="637394"/>
          </a:xfrm>
          <a:custGeom>
            <a:avLst/>
            <a:gdLst/>
            <a:ahLst/>
            <a:cxnLst/>
            <a:rect l="l" t="t" r="r" b="b"/>
            <a:pathLst>
              <a:path w="3227313" h="637394">
                <a:moveTo>
                  <a:pt x="0" y="0"/>
                </a:moveTo>
                <a:lnTo>
                  <a:pt x="3227313" y="0"/>
                </a:lnTo>
                <a:lnTo>
                  <a:pt x="3227313" y="637394"/>
                </a:lnTo>
                <a:lnTo>
                  <a:pt x="0" y="637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65845">
            <a:off x="1896542" y="8081891"/>
            <a:ext cx="3876795" cy="765667"/>
          </a:xfrm>
          <a:custGeom>
            <a:avLst/>
            <a:gdLst/>
            <a:ahLst/>
            <a:cxnLst/>
            <a:rect l="l" t="t" r="r" b="b"/>
            <a:pathLst>
              <a:path w="3876795" h="765667">
                <a:moveTo>
                  <a:pt x="0" y="0"/>
                </a:moveTo>
                <a:lnTo>
                  <a:pt x="3876794" y="0"/>
                </a:lnTo>
                <a:lnTo>
                  <a:pt x="3876794" y="765667"/>
                </a:lnTo>
                <a:lnTo>
                  <a:pt x="0" y="765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268394">
            <a:off x="510428" y="6407324"/>
            <a:ext cx="1796340" cy="4114800"/>
          </a:xfrm>
          <a:custGeom>
            <a:avLst/>
            <a:gdLst/>
            <a:ahLst/>
            <a:cxnLst/>
            <a:rect l="l" t="t" r="r" b="b"/>
            <a:pathLst>
              <a:path w="1796340" h="4114800">
                <a:moveTo>
                  <a:pt x="0" y="0"/>
                </a:moveTo>
                <a:lnTo>
                  <a:pt x="1796341" y="0"/>
                </a:lnTo>
                <a:lnTo>
                  <a:pt x="17963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683226">
            <a:off x="43815" y="-253735"/>
            <a:ext cx="2433362" cy="3128507"/>
          </a:xfrm>
          <a:custGeom>
            <a:avLst/>
            <a:gdLst/>
            <a:ahLst/>
            <a:cxnLst/>
            <a:rect l="l" t="t" r="r" b="b"/>
            <a:pathLst>
              <a:path w="2433362" h="3128507">
                <a:moveTo>
                  <a:pt x="0" y="0"/>
                </a:moveTo>
                <a:lnTo>
                  <a:pt x="2433362" y="0"/>
                </a:lnTo>
                <a:lnTo>
                  <a:pt x="2433362" y="3128507"/>
                </a:lnTo>
                <a:lnTo>
                  <a:pt x="0" y="3128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03662" y="2383042"/>
            <a:ext cx="7036645" cy="254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4"/>
              </a:lnSpc>
            </a:pPr>
            <a:r>
              <a:rPr lang="en-US" sz="3963" b="1">
                <a:solidFill>
                  <a:srgbClr val="A1755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На виході з храму люди символічно вдаряють одне одного освяченою лозою, примовляючи: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03662" y="5377780"/>
            <a:ext cx="8683708" cy="2376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12"/>
              </a:lnSpc>
            </a:pPr>
            <a:r>
              <a:rPr lang="en-US" sz="4891" b="1">
                <a:solidFill>
                  <a:srgbClr val="A17550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 </a:t>
            </a:r>
            <a:r>
              <a:rPr lang="en-US" sz="4891" b="1">
                <a:solidFill>
                  <a:srgbClr val="906648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«Не я б’ю — верба б’є,</a:t>
            </a:r>
          </a:p>
          <a:p>
            <a:pPr algn="l">
              <a:lnSpc>
                <a:spcPts val="6212"/>
              </a:lnSpc>
            </a:pPr>
            <a:r>
              <a:rPr lang="en-US" sz="4891" b="1">
                <a:solidFill>
                  <a:srgbClr val="906648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 за тиждень Великдень»</a:t>
            </a:r>
          </a:p>
          <a:p>
            <a:pPr algn="l">
              <a:lnSpc>
                <a:spcPts val="6212"/>
              </a:lnSpc>
            </a:pPr>
            <a:endParaRPr lang="en-US" sz="4891" b="1">
              <a:solidFill>
                <a:srgbClr val="906648"/>
              </a:solidFill>
              <a:latin typeface="Another Shabby Bold"/>
              <a:ea typeface="Another Shabby Bold"/>
              <a:cs typeface="Another Shabby Bold"/>
              <a:sym typeface="Another Shabby Bold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8496966">
            <a:off x="-10043459" y="-6417296"/>
            <a:ext cx="17067802" cy="11798118"/>
          </a:xfrm>
          <a:custGeom>
            <a:avLst/>
            <a:gdLst/>
            <a:ahLst/>
            <a:cxnLst/>
            <a:rect l="l" t="t" r="r" b="b"/>
            <a:pathLst>
              <a:path w="17067802" h="11798118">
                <a:moveTo>
                  <a:pt x="0" y="0"/>
                </a:moveTo>
                <a:lnTo>
                  <a:pt x="17067802" y="0"/>
                </a:lnTo>
                <a:lnTo>
                  <a:pt x="17067802" y="11798118"/>
                </a:lnTo>
                <a:lnTo>
                  <a:pt x="0" y="11798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98468" y="6566648"/>
            <a:ext cx="8534716" cy="4928798"/>
          </a:xfrm>
          <a:custGeom>
            <a:avLst/>
            <a:gdLst/>
            <a:ahLst/>
            <a:cxnLst/>
            <a:rect l="l" t="t" r="r" b="b"/>
            <a:pathLst>
              <a:path w="8534716" h="4928798">
                <a:moveTo>
                  <a:pt x="0" y="0"/>
                </a:moveTo>
                <a:lnTo>
                  <a:pt x="8534716" y="0"/>
                </a:lnTo>
                <a:lnTo>
                  <a:pt x="8534716" y="4928798"/>
                </a:lnTo>
                <a:lnTo>
                  <a:pt x="0" y="4928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6897245" y="2649999"/>
            <a:ext cx="17067802" cy="11798118"/>
          </a:xfrm>
          <a:custGeom>
            <a:avLst/>
            <a:gdLst/>
            <a:ahLst/>
            <a:cxnLst/>
            <a:rect l="l" t="t" r="r" b="b"/>
            <a:pathLst>
              <a:path w="17067802" h="11798118">
                <a:moveTo>
                  <a:pt x="0" y="0"/>
                </a:moveTo>
                <a:lnTo>
                  <a:pt x="17067801" y="0"/>
                </a:lnTo>
                <a:lnTo>
                  <a:pt x="17067801" y="11798118"/>
                </a:lnTo>
                <a:lnTo>
                  <a:pt x="0" y="11798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87964" y="7023213"/>
            <a:ext cx="9872473" cy="1949813"/>
          </a:xfrm>
          <a:custGeom>
            <a:avLst/>
            <a:gdLst/>
            <a:ahLst/>
            <a:cxnLst/>
            <a:rect l="l" t="t" r="r" b="b"/>
            <a:pathLst>
              <a:path w="9872473" h="1949813">
                <a:moveTo>
                  <a:pt x="0" y="0"/>
                </a:moveTo>
                <a:lnTo>
                  <a:pt x="9872472" y="0"/>
                </a:lnTo>
                <a:lnTo>
                  <a:pt x="9872472" y="1949814"/>
                </a:lnTo>
                <a:lnTo>
                  <a:pt x="0" y="1949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087964" y="888788"/>
            <a:ext cx="9872473" cy="7109332"/>
            <a:chOff x="0" y="0"/>
            <a:chExt cx="3136392" cy="2258568"/>
          </a:xfrm>
        </p:grpSpPr>
        <p:sp>
          <p:nvSpPr>
            <p:cNvPr id="8" name="Freeform 8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6"/>
              <a:stretch>
                <a:fillRect l="-11552" r="-1155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7"/>
              <a:stretch>
                <a:fillRect l="-8" r="-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057195">
            <a:off x="11740450" y="7816680"/>
            <a:ext cx="6780001" cy="1339050"/>
          </a:xfrm>
          <a:custGeom>
            <a:avLst/>
            <a:gdLst/>
            <a:ahLst/>
            <a:cxnLst/>
            <a:rect l="l" t="t" r="r" b="b"/>
            <a:pathLst>
              <a:path w="6780001" h="1339050">
                <a:moveTo>
                  <a:pt x="0" y="0"/>
                </a:moveTo>
                <a:lnTo>
                  <a:pt x="6780001" y="0"/>
                </a:lnTo>
                <a:lnTo>
                  <a:pt x="6780001" y="1339050"/>
                </a:lnTo>
                <a:lnTo>
                  <a:pt x="0" y="1339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1057195">
            <a:off x="11745989" y="4037305"/>
            <a:ext cx="6280868" cy="4522957"/>
            <a:chOff x="0" y="0"/>
            <a:chExt cx="3136392" cy="2258568"/>
          </a:xfrm>
        </p:grpSpPr>
        <p:sp>
          <p:nvSpPr>
            <p:cNvPr id="12" name="Freeform 12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8"/>
              <a:stretch>
                <a:fillRect l="-11478" r="-1147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7"/>
              <a:stretch>
                <a:fillRect l="-8" r="-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1057346">
            <a:off x="15203045" y="2992418"/>
            <a:ext cx="1849442" cy="1652939"/>
          </a:xfrm>
          <a:custGeom>
            <a:avLst/>
            <a:gdLst/>
            <a:ahLst/>
            <a:cxnLst/>
            <a:rect l="l" t="t" r="r" b="b"/>
            <a:pathLst>
              <a:path w="1849442" h="1652939">
                <a:moveTo>
                  <a:pt x="0" y="0"/>
                </a:moveTo>
                <a:lnTo>
                  <a:pt x="1849442" y="0"/>
                </a:lnTo>
                <a:lnTo>
                  <a:pt x="1849442" y="1652938"/>
                </a:lnTo>
                <a:lnTo>
                  <a:pt x="0" y="16529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170911" y="7230826"/>
            <a:ext cx="9872473" cy="1949813"/>
          </a:xfrm>
          <a:custGeom>
            <a:avLst/>
            <a:gdLst/>
            <a:ahLst/>
            <a:cxnLst/>
            <a:rect l="l" t="t" r="r" b="b"/>
            <a:pathLst>
              <a:path w="9872473" h="1949813">
                <a:moveTo>
                  <a:pt x="0" y="0"/>
                </a:moveTo>
                <a:lnTo>
                  <a:pt x="9872473" y="0"/>
                </a:lnTo>
                <a:lnTo>
                  <a:pt x="9872473" y="1949814"/>
                </a:lnTo>
                <a:lnTo>
                  <a:pt x="0" y="1949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464153" y="2117593"/>
            <a:ext cx="6302060" cy="10226467"/>
          </a:xfrm>
          <a:custGeom>
            <a:avLst/>
            <a:gdLst/>
            <a:ahLst/>
            <a:cxnLst/>
            <a:rect l="l" t="t" r="r" b="b"/>
            <a:pathLst>
              <a:path w="6302060" h="10226467">
                <a:moveTo>
                  <a:pt x="0" y="0"/>
                </a:moveTo>
                <a:lnTo>
                  <a:pt x="6302061" y="0"/>
                </a:lnTo>
                <a:lnTo>
                  <a:pt x="6302061" y="10226467"/>
                </a:lnTo>
                <a:lnTo>
                  <a:pt x="0" y="102264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0484" y="4507166"/>
            <a:ext cx="9230820" cy="534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4"/>
              </a:lnSpc>
            </a:pPr>
            <a:r>
              <a:rPr lang="en-US" sz="4338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  Люди бажають один одному: </a:t>
            </a:r>
            <a:r>
              <a:rPr lang="en-US" sz="4338" b="1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«Будь великий, як верба, здоровий, як вода, а багатий, як земля!». </a:t>
            </a:r>
          </a:p>
          <a:p>
            <a:pPr algn="l">
              <a:lnSpc>
                <a:spcPts val="6074"/>
              </a:lnSpc>
            </a:pPr>
            <a:r>
              <a:rPr lang="en-US" sz="4338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  Таким чином вони нагадують собі й іншим про наближення Великодня. </a:t>
            </a:r>
          </a:p>
        </p:txBody>
      </p:sp>
      <p:sp>
        <p:nvSpPr>
          <p:cNvPr id="18" name="Freeform 18"/>
          <p:cNvSpPr/>
          <p:nvPr/>
        </p:nvSpPr>
        <p:spPr>
          <a:xfrm rot="-2700000">
            <a:off x="5701696" y="188580"/>
            <a:ext cx="1446157" cy="1292503"/>
          </a:xfrm>
          <a:custGeom>
            <a:avLst/>
            <a:gdLst/>
            <a:ahLst/>
            <a:cxnLst/>
            <a:rect l="l" t="t" r="r" b="b"/>
            <a:pathLst>
              <a:path w="1446157" h="1292503">
                <a:moveTo>
                  <a:pt x="0" y="0"/>
                </a:moveTo>
                <a:lnTo>
                  <a:pt x="1446157" y="0"/>
                </a:lnTo>
                <a:lnTo>
                  <a:pt x="1446157" y="1292503"/>
                </a:lnTo>
                <a:lnTo>
                  <a:pt x="0" y="12925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647" y="-834641"/>
            <a:ext cx="18850328" cy="13030289"/>
          </a:xfrm>
          <a:custGeom>
            <a:avLst/>
            <a:gdLst/>
            <a:ahLst/>
            <a:cxnLst/>
            <a:rect l="l" t="t" r="r" b="b"/>
            <a:pathLst>
              <a:path w="18850328" h="13030289">
                <a:moveTo>
                  <a:pt x="0" y="0"/>
                </a:moveTo>
                <a:lnTo>
                  <a:pt x="18850327" y="0"/>
                </a:lnTo>
                <a:lnTo>
                  <a:pt x="18850327" y="13030289"/>
                </a:lnTo>
                <a:lnTo>
                  <a:pt x="0" y="13030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235728">
            <a:off x="952287" y="518272"/>
            <a:ext cx="5239498" cy="6366259"/>
            <a:chOff x="0" y="0"/>
            <a:chExt cx="791464" cy="961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1464" cy="961669"/>
            </a:xfrm>
            <a:custGeom>
              <a:avLst/>
              <a:gdLst/>
              <a:ahLst/>
              <a:cxnLst/>
              <a:rect l="l" t="t" r="r" b="b"/>
              <a:pathLst>
                <a:path w="791464" h="961669">
                  <a:moveTo>
                    <a:pt x="0" y="0"/>
                  </a:moveTo>
                  <a:lnTo>
                    <a:pt x="791464" y="0"/>
                  </a:lnTo>
                  <a:lnTo>
                    <a:pt x="791464" y="961669"/>
                  </a:lnTo>
                  <a:lnTo>
                    <a:pt x="0" y="961669"/>
                  </a:lnTo>
                  <a:close/>
                </a:path>
              </a:pathLst>
            </a:custGeom>
            <a:blipFill>
              <a:blip r:embed="rId3"/>
              <a:stretch>
                <a:fillRect l="-50948" r="-50948"/>
              </a:stretch>
            </a:blipFill>
            <a:ln w="85725" cap="sq">
              <a:solidFill>
                <a:srgbClr val="F9F7F1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 rot="570474">
            <a:off x="11289766" y="5614665"/>
            <a:ext cx="5259254" cy="4502919"/>
            <a:chOff x="0" y="0"/>
            <a:chExt cx="987496" cy="8454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7496" cy="845484"/>
            </a:xfrm>
            <a:custGeom>
              <a:avLst/>
              <a:gdLst/>
              <a:ahLst/>
              <a:cxnLst/>
              <a:rect l="l" t="t" r="r" b="b"/>
              <a:pathLst>
                <a:path w="987496" h="845484">
                  <a:moveTo>
                    <a:pt x="0" y="0"/>
                  </a:moveTo>
                  <a:lnTo>
                    <a:pt x="987496" y="0"/>
                  </a:lnTo>
                  <a:lnTo>
                    <a:pt x="987496" y="845484"/>
                  </a:lnTo>
                  <a:lnTo>
                    <a:pt x="0" y="845484"/>
                  </a:lnTo>
                  <a:close/>
                </a:path>
              </a:pathLst>
            </a:custGeom>
            <a:blipFill>
              <a:blip r:embed="rId4"/>
              <a:stretch>
                <a:fillRect t="-41218" b="-41218"/>
              </a:stretch>
            </a:blipFill>
            <a:ln w="85725" cap="sq">
              <a:solidFill>
                <a:srgbClr val="F9F7F1"/>
              </a:solidFill>
              <a:prstDash val="solid"/>
              <a:miter/>
            </a:ln>
          </p:spPr>
        </p:sp>
      </p:grpSp>
      <p:sp>
        <p:nvSpPr>
          <p:cNvPr id="7" name="Freeform 7"/>
          <p:cNvSpPr/>
          <p:nvPr/>
        </p:nvSpPr>
        <p:spPr>
          <a:xfrm rot="971326">
            <a:off x="5090174" y="6654588"/>
            <a:ext cx="1369106" cy="4114800"/>
          </a:xfrm>
          <a:custGeom>
            <a:avLst/>
            <a:gdLst/>
            <a:ahLst/>
            <a:cxnLst/>
            <a:rect l="l" t="t" r="r" b="b"/>
            <a:pathLst>
              <a:path w="1369106" h="4114800">
                <a:moveTo>
                  <a:pt x="0" y="0"/>
                </a:moveTo>
                <a:lnTo>
                  <a:pt x="1369106" y="0"/>
                </a:lnTo>
                <a:lnTo>
                  <a:pt x="1369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598043">
            <a:off x="15125652" y="7033751"/>
            <a:ext cx="3293091" cy="3643635"/>
          </a:xfrm>
          <a:custGeom>
            <a:avLst/>
            <a:gdLst/>
            <a:ahLst/>
            <a:cxnLst/>
            <a:rect l="l" t="t" r="r" b="b"/>
            <a:pathLst>
              <a:path w="3293091" h="3643635">
                <a:moveTo>
                  <a:pt x="0" y="0"/>
                </a:moveTo>
                <a:lnTo>
                  <a:pt x="3293092" y="0"/>
                </a:lnTo>
                <a:lnTo>
                  <a:pt x="3293092" y="3643635"/>
                </a:lnTo>
                <a:lnTo>
                  <a:pt x="0" y="36436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741046">
            <a:off x="8816151" y="5559215"/>
            <a:ext cx="1975103" cy="197219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86465" y="1085850"/>
            <a:ext cx="10763164" cy="396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5"/>
              </a:lnSpc>
            </a:pPr>
            <a:r>
              <a:rPr lang="en-US" sz="5875">
                <a:solidFill>
                  <a:srgbClr val="332E2E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   Деякі господарі одразу після повернення з церкви садили кілька гілочок освяченої верби на городі або в полі — «на славу Божу та для користі людям».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461081">
            <a:off x="0" y="0"/>
            <a:ext cx="7258380" cy="5767009"/>
            <a:chOff x="0" y="0"/>
            <a:chExt cx="3901440" cy="3099816"/>
          </a:xfrm>
        </p:grpSpPr>
        <p:sp>
          <p:nvSpPr>
            <p:cNvPr id="4" name="Freeform 4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3"/>
              <a:stretch>
                <a:fillRect t="-25789" b="-2578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4"/>
              <a:stretch>
                <a:fillRect t="-29" b="-2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74759">
            <a:off x="11330412" y="4646498"/>
            <a:ext cx="7099156" cy="5640502"/>
            <a:chOff x="0" y="0"/>
            <a:chExt cx="3901440" cy="3099816"/>
          </a:xfrm>
        </p:grpSpPr>
        <p:sp>
          <p:nvSpPr>
            <p:cNvPr id="7" name="Freeform 7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5"/>
              <a:stretch>
                <a:fillRect t="-25789" b="-2578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4"/>
              <a:stretch>
                <a:fillRect t="-29" b="-2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6348421" y="4799683"/>
            <a:ext cx="1338404" cy="1269811"/>
          </a:xfrm>
          <a:custGeom>
            <a:avLst/>
            <a:gdLst/>
            <a:ahLst/>
            <a:cxnLst/>
            <a:rect l="l" t="t" r="r" b="b"/>
            <a:pathLst>
              <a:path w="1338404" h="1269811">
                <a:moveTo>
                  <a:pt x="0" y="0"/>
                </a:moveTo>
                <a:lnTo>
                  <a:pt x="1338404" y="0"/>
                </a:lnTo>
                <a:lnTo>
                  <a:pt x="1338404" y="1269811"/>
                </a:lnTo>
                <a:lnTo>
                  <a:pt x="0" y="12698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3147565">
            <a:off x="605998" y="1727176"/>
            <a:ext cx="1475316" cy="11563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201554">
            <a:off x="16254837" y="6069494"/>
            <a:ext cx="1401035" cy="1098108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rot="-2396125">
            <a:off x="15273444" y="2267897"/>
            <a:ext cx="2157665" cy="2103723"/>
          </a:xfrm>
          <a:custGeom>
            <a:avLst/>
            <a:gdLst/>
            <a:ahLst/>
            <a:cxnLst/>
            <a:rect l="l" t="t" r="r" b="b"/>
            <a:pathLst>
              <a:path w="2157665" h="2103723">
                <a:moveTo>
                  <a:pt x="0" y="0"/>
                </a:moveTo>
                <a:lnTo>
                  <a:pt x="2157665" y="0"/>
                </a:lnTo>
                <a:lnTo>
                  <a:pt x="2157665" y="2103723"/>
                </a:lnTo>
                <a:lnTo>
                  <a:pt x="0" y="2103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1175884">
            <a:off x="7693862" y="-237330"/>
            <a:ext cx="7099156" cy="5640502"/>
            <a:chOff x="0" y="0"/>
            <a:chExt cx="3901440" cy="3099816"/>
          </a:xfrm>
        </p:grpSpPr>
        <p:sp>
          <p:nvSpPr>
            <p:cNvPr id="14" name="Freeform 14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9"/>
              <a:stretch>
                <a:fillRect t="-25789" b="-25789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4"/>
              <a:stretch>
                <a:fillRect t="-29" b="-29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4568138">
            <a:off x="15664779" y="-94351"/>
            <a:ext cx="2581149" cy="2782910"/>
          </a:xfrm>
          <a:custGeom>
            <a:avLst/>
            <a:gdLst/>
            <a:ahLst/>
            <a:cxnLst/>
            <a:rect l="l" t="t" r="r" b="b"/>
            <a:pathLst>
              <a:path w="2581149" h="2782910">
                <a:moveTo>
                  <a:pt x="0" y="0"/>
                </a:moveTo>
                <a:lnTo>
                  <a:pt x="2581150" y="0"/>
                </a:lnTo>
                <a:lnTo>
                  <a:pt x="2581150" y="2782910"/>
                </a:lnTo>
                <a:lnTo>
                  <a:pt x="0" y="2782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0784">
            <a:off x="9565625" y="6517778"/>
            <a:ext cx="1796340" cy="4114800"/>
          </a:xfrm>
          <a:custGeom>
            <a:avLst/>
            <a:gdLst/>
            <a:ahLst/>
            <a:cxnLst/>
            <a:rect l="l" t="t" r="r" b="b"/>
            <a:pathLst>
              <a:path w="1796340" h="4114800">
                <a:moveTo>
                  <a:pt x="0" y="0"/>
                </a:moveTo>
                <a:lnTo>
                  <a:pt x="1796340" y="0"/>
                </a:lnTo>
                <a:lnTo>
                  <a:pt x="17963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908454">
            <a:off x="103505" y="9039912"/>
            <a:ext cx="1512981" cy="1513556"/>
          </a:xfrm>
          <a:custGeom>
            <a:avLst/>
            <a:gdLst/>
            <a:ahLst/>
            <a:cxnLst/>
            <a:rect l="l" t="t" r="r" b="b"/>
            <a:pathLst>
              <a:path w="1512981" h="1513556">
                <a:moveTo>
                  <a:pt x="0" y="0"/>
                </a:moveTo>
                <a:lnTo>
                  <a:pt x="1512981" y="0"/>
                </a:lnTo>
                <a:lnTo>
                  <a:pt x="1512981" y="1513556"/>
                </a:lnTo>
                <a:lnTo>
                  <a:pt x="0" y="1513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35745" y="5964429"/>
            <a:ext cx="9730380" cy="3198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2"/>
              </a:lnSpc>
            </a:pPr>
            <a:r>
              <a:rPr lang="en-US" sz="3156" dirty="0">
                <a:solidFill>
                  <a:srgbClr val="332E2E"/>
                </a:solidFill>
                <a:latin typeface="Arimo"/>
                <a:ea typeface="Arimo"/>
                <a:cs typeface="Arimo"/>
                <a:sym typeface="Arimo"/>
              </a:rPr>
              <a:t>  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Інші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ставили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гілки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на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почесне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місце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в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домі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—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за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іконами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l">
              <a:lnSpc>
                <a:spcPts val="5112"/>
              </a:lnSpc>
            </a:pP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Вербу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з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церкви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зберігали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цілий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рік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дбайливо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ставлячись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до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неї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адже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викидати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її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вважалося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гріхом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—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лише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56" dirty="0" err="1">
                <a:latin typeface="Arimo"/>
                <a:ea typeface="Arimo"/>
                <a:cs typeface="Arimo"/>
                <a:sym typeface="Arimo"/>
              </a:rPr>
              <a:t>спалювати</a:t>
            </a:r>
            <a:r>
              <a:rPr lang="en-US" sz="3156" dirty="0"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11002" y="-102021"/>
            <a:ext cx="15746403" cy="10491041"/>
          </a:xfrm>
          <a:custGeom>
            <a:avLst/>
            <a:gdLst/>
            <a:ahLst/>
            <a:cxnLst/>
            <a:rect l="l" t="t" r="r" b="b"/>
            <a:pathLst>
              <a:path w="15746403" h="10491041">
                <a:moveTo>
                  <a:pt x="0" y="0"/>
                </a:moveTo>
                <a:lnTo>
                  <a:pt x="15746404" y="0"/>
                </a:lnTo>
                <a:lnTo>
                  <a:pt x="15746404" y="10491042"/>
                </a:lnTo>
                <a:lnTo>
                  <a:pt x="0" y="104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88775" y="5381778"/>
            <a:ext cx="10597260" cy="5285383"/>
          </a:xfrm>
          <a:custGeom>
            <a:avLst/>
            <a:gdLst/>
            <a:ahLst/>
            <a:cxnLst/>
            <a:rect l="l" t="t" r="r" b="b"/>
            <a:pathLst>
              <a:path w="10597260" h="5285383">
                <a:moveTo>
                  <a:pt x="0" y="0"/>
                </a:moveTo>
                <a:lnTo>
                  <a:pt x="10597260" y="0"/>
                </a:lnTo>
                <a:lnTo>
                  <a:pt x="10597260" y="5285383"/>
                </a:lnTo>
                <a:lnTo>
                  <a:pt x="0" y="5285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9267">
            <a:off x="7873403" y="9101554"/>
            <a:ext cx="5345156" cy="1055668"/>
          </a:xfrm>
          <a:custGeom>
            <a:avLst/>
            <a:gdLst/>
            <a:ahLst/>
            <a:cxnLst/>
            <a:rect l="l" t="t" r="r" b="b"/>
            <a:pathLst>
              <a:path w="5345156" h="1055668">
                <a:moveTo>
                  <a:pt x="0" y="0"/>
                </a:moveTo>
                <a:lnTo>
                  <a:pt x="5345156" y="0"/>
                </a:lnTo>
                <a:lnTo>
                  <a:pt x="5345156" y="1055669"/>
                </a:lnTo>
                <a:lnTo>
                  <a:pt x="0" y="10556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890878">
            <a:off x="-78444" y="2034579"/>
            <a:ext cx="8732273" cy="177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7"/>
              </a:lnSpc>
              <a:spcBef>
                <a:spcPct val="0"/>
              </a:spcBef>
            </a:pPr>
            <a:r>
              <a:rPr lang="en-US" sz="5055">
                <a:solidFill>
                  <a:srgbClr val="705936"/>
                </a:solidFill>
                <a:latin typeface="Another Shabby"/>
                <a:ea typeface="Another Shabby"/>
                <a:cs typeface="Another Shabby"/>
                <a:sym typeface="Another Shabby"/>
              </a:rPr>
              <a:t>Освяченій вербі приписували особливу силу</a:t>
            </a:r>
          </a:p>
        </p:txBody>
      </p:sp>
      <p:sp>
        <p:nvSpPr>
          <p:cNvPr id="7" name="Freeform 7"/>
          <p:cNvSpPr/>
          <p:nvPr/>
        </p:nvSpPr>
        <p:spPr>
          <a:xfrm rot="-906388">
            <a:off x="8658730" y="5746712"/>
            <a:ext cx="15231628" cy="4634767"/>
          </a:xfrm>
          <a:custGeom>
            <a:avLst/>
            <a:gdLst/>
            <a:ahLst/>
            <a:cxnLst/>
            <a:rect l="l" t="t" r="r" b="b"/>
            <a:pathLst>
              <a:path w="15231628" h="4634767">
                <a:moveTo>
                  <a:pt x="0" y="0"/>
                </a:moveTo>
                <a:lnTo>
                  <a:pt x="15231629" y="0"/>
                </a:lnTo>
                <a:lnTo>
                  <a:pt x="15231629" y="4634767"/>
                </a:lnTo>
                <a:lnTo>
                  <a:pt x="0" y="4634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144000" y="226487"/>
            <a:ext cx="2558814" cy="3134841"/>
          </a:xfrm>
          <a:custGeom>
            <a:avLst/>
            <a:gdLst/>
            <a:ahLst/>
            <a:cxnLst/>
            <a:rect l="l" t="t" r="r" b="b"/>
            <a:pathLst>
              <a:path w="2558814" h="3134841">
                <a:moveTo>
                  <a:pt x="2558814" y="0"/>
                </a:moveTo>
                <a:lnTo>
                  <a:pt x="0" y="0"/>
                </a:lnTo>
                <a:lnTo>
                  <a:pt x="0" y="3134842"/>
                </a:lnTo>
                <a:lnTo>
                  <a:pt x="2558814" y="3134842"/>
                </a:lnTo>
                <a:lnTo>
                  <a:pt x="255881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18935">
            <a:off x="10590656" y="6508667"/>
            <a:ext cx="5345156" cy="1055668"/>
          </a:xfrm>
          <a:custGeom>
            <a:avLst/>
            <a:gdLst/>
            <a:ahLst/>
            <a:cxnLst/>
            <a:rect l="l" t="t" r="r" b="b"/>
            <a:pathLst>
              <a:path w="5345156" h="1055668">
                <a:moveTo>
                  <a:pt x="0" y="0"/>
                </a:moveTo>
                <a:lnTo>
                  <a:pt x="5345156" y="0"/>
                </a:lnTo>
                <a:lnTo>
                  <a:pt x="5345156" y="1055668"/>
                </a:lnTo>
                <a:lnTo>
                  <a:pt x="0" y="105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918935">
            <a:off x="11167548" y="981708"/>
            <a:ext cx="5345156" cy="5340151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9"/>
              <a:stretch>
                <a:fillRect l="-38125" r="-38125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720137">
            <a:off x="9434785" y="4499019"/>
            <a:ext cx="2738223" cy="540799"/>
          </a:xfrm>
          <a:custGeom>
            <a:avLst/>
            <a:gdLst/>
            <a:ahLst/>
            <a:cxnLst/>
            <a:rect l="l" t="t" r="r" b="b"/>
            <a:pathLst>
              <a:path w="2738223" h="540799">
                <a:moveTo>
                  <a:pt x="0" y="0"/>
                </a:moveTo>
                <a:lnTo>
                  <a:pt x="2738223" y="0"/>
                </a:lnTo>
                <a:lnTo>
                  <a:pt x="2738223" y="540799"/>
                </a:lnTo>
                <a:lnTo>
                  <a:pt x="0" y="54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-720137">
            <a:off x="7927089" y="2176974"/>
            <a:ext cx="4116543" cy="4112689"/>
            <a:chOff x="0" y="0"/>
            <a:chExt cx="3255264" cy="32522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0"/>
              <a:stretch>
                <a:fillRect l="-38125" r="-38125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7982213" y="1420994"/>
            <a:ext cx="1820882" cy="2230790"/>
          </a:xfrm>
          <a:custGeom>
            <a:avLst/>
            <a:gdLst/>
            <a:ahLst/>
            <a:cxnLst/>
            <a:rect l="l" t="t" r="r" b="b"/>
            <a:pathLst>
              <a:path w="1820882" h="2230790">
                <a:moveTo>
                  <a:pt x="0" y="0"/>
                </a:moveTo>
                <a:lnTo>
                  <a:pt x="1820882" y="0"/>
                </a:lnTo>
                <a:lnTo>
                  <a:pt x="1820882" y="2230790"/>
                </a:lnTo>
                <a:lnTo>
                  <a:pt x="0" y="2230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565394">
            <a:off x="687968" y="3596421"/>
            <a:ext cx="1311426" cy="3570713"/>
          </a:xfrm>
          <a:custGeom>
            <a:avLst/>
            <a:gdLst/>
            <a:ahLst/>
            <a:cxnLst/>
            <a:rect l="l" t="t" r="r" b="b"/>
            <a:pathLst>
              <a:path w="1311426" h="3570713">
                <a:moveTo>
                  <a:pt x="0" y="0"/>
                </a:moveTo>
                <a:lnTo>
                  <a:pt x="1311425" y="0"/>
                </a:lnTo>
                <a:lnTo>
                  <a:pt x="1311425" y="3570713"/>
                </a:lnTo>
                <a:lnTo>
                  <a:pt x="0" y="35707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4393770">
            <a:off x="15856994" y="3411900"/>
            <a:ext cx="1369106" cy="4114800"/>
          </a:xfrm>
          <a:custGeom>
            <a:avLst/>
            <a:gdLst/>
            <a:ahLst/>
            <a:cxnLst/>
            <a:rect l="l" t="t" r="r" b="b"/>
            <a:pathLst>
              <a:path w="1369106" h="4114800">
                <a:moveTo>
                  <a:pt x="0" y="0"/>
                </a:moveTo>
                <a:lnTo>
                  <a:pt x="1369106" y="0"/>
                </a:lnTo>
                <a:lnTo>
                  <a:pt x="1369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6678338">
            <a:off x="482788" y="-970477"/>
            <a:ext cx="2820581" cy="3658773"/>
          </a:xfrm>
          <a:custGeom>
            <a:avLst/>
            <a:gdLst/>
            <a:ahLst/>
            <a:cxnLst/>
            <a:rect l="l" t="t" r="r" b="b"/>
            <a:pathLst>
              <a:path w="2820581" h="3658773">
                <a:moveTo>
                  <a:pt x="0" y="0"/>
                </a:moveTo>
                <a:lnTo>
                  <a:pt x="2820581" y="0"/>
                </a:lnTo>
                <a:lnTo>
                  <a:pt x="2820581" y="3658772"/>
                </a:lnTo>
                <a:lnTo>
                  <a:pt x="0" y="36587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969029">
            <a:off x="6539635" y="3583746"/>
            <a:ext cx="1562055" cy="1559754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 rot="-7083930">
            <a:off x="16239721" y="-679394"/>
            <a:ext cx="2569030" cy="2618120"/>
          </a:xfrm>
          <a:custGeom>
            <a:avLst/>
            <a:gdLst/>
            <a:ahLst/>
            <a:cxnLst/>
            <a:rect l="l" t="t" r="r" b="b"/>
            <a:pathLst>
              <a:path w="2569030" h="2618120">
                <a:moveTo>
                  <a:pt x="0" y="0"/>
                </a:moveTo>
                <a:lnTo>
                  <a:pt x="2569030" y="0"/>
                </a:lnTo>
                <a:lnTo>
                  <a:pt x="2569030" y="2618120"/>
                </a:lnTo>
                <a:lnTo>
                  <a:pt x="0" y="261812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34353" y="6499001"/>
            <a:ext cx="8482701" cy="3254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40"/>
              </a:lnSpc>
            </a:pPr>
            <a:r>
              <a:rPr lang="en-US" sz="4047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 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Нею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вперше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виводили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худобу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на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пасовисько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щоб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оберегти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від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злих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духів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  <a:p>
            <a:pPr algn="l">
              <a:lnSpc>
                <a:spcPts val="5140"/>
              </a:lnSpc>
            </a:pP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Під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час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граду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гілки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кидали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на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двір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щоб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захистити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оселю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від</a:t>
            </a:r>
            <a:r>
              <a:rPr lang="en-US" sz="4047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47" dirty="0" err="1">
                <a:latin typeface="Helvetica World"/>
                <a:ea typeface="Helvetica World"/>
                <a:cs typeface="Helvetica World"/>
                <a:sym typeface="Helvetica World"/>
              </a:rPr>
              <a:t>стихії</a:t>
            </a:r>
            <a:endParaRPr lang="en-US" sz="4047" dirty="0"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401101" y="6600940"/>
            <a:ext cx="8720317" cy="373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3"/>
              </a:lnSpc>
            </a:pP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Господар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обходив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з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вербою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своє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по</a:t>
            </a:r>
            <a:endParaRPr lang="en-US" sz="3845" dirty="0"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883"/>
              </a:lnSpc>
            </a:pP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Також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її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використовували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в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народній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медицині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: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зцілювали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людей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і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тварин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варячи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її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з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цілющими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травами.двір’я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відганяючи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нечисту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845" dirty="0" err="1">
                <a:latin typeface="Helvetica World"/>
                <a:ea typeface="Helvetica World"/>
                <a:cs typeface="Helvetica World"/>
                <a:sym typeface="Helvetica World"/>
              </a:rPr>
              <a:t>силу</a:t>
            </a:r>
            <a:r>
              <a:rPr lang="en-US" sz="3845" dirty="0"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  <a:p>
            <a:pPr algn="r">
              <a:lnSpc>
                <a:spcPts val="4883"/>
              </a:lnSpc>
            </a:pPr>
            <a:r>
              <a:rPr lang="en-US" sz="3845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292</Words>
  <Application>Microsoft Office PowerPoint</Application>
  <PresentationFormat>Произвольный</PresentationFormat>
  <Paragraphs>24</Paragraphs>
  <Slides>10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Helvetica World</vt:lpstr>
      <vt:lpstr>The Seasons Bold</vt:lpstr>
      <vt:lpstr>Inlander Texture</vt:lpstr>
      <vt:lpstr>Arial</vt:lpstr>
      <vt:lpstr>Another Shabby Bold</vt:lpstr>
      <vt:lpstr>PT Serif Bold</vt:lpstr>
      <vt:lpstr>Another Shabby</vt:lpstr>
      <vt:lpstr>Quicksand Bold</vt:lpstr>
      <vt:lpstr>Heading Now 61-68</vt:lpstr>
      <vt:lpstr>Calibri</vt:lpstr>
      <vt:lpstr>Arimo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Wedding</dc:title>
  <cp:lastModifiedBy>Пользователь</cp:lastModifiedBy>
  <cp:revision>2</cp:revision>
  <dcterms:created xsi:type="dcterms:W3CDTF">2006-08-16T00:00:00Z</dcterms:created>
  <dcterms:modified xsi:type="dcterms:W3CDTF">2025-04-08T03:54:22Z</dcterms:modified>
  <dc:identifier>DAGj2Rq5VoI</dc:identifier>
</cp:coreProperties>
</file>